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</p:sldMasterIdLst>
  <p:notesMasterIdLst>
    <p:notesMasterId r:id="rId20"/>
  </p:notesMasterIdLst>
  <p:handoutMasterIdLst>
    <p:handoutMasterId r:id="rId21"/>
  </p:handoutMasterIdLst>
  <p:sldIdLst>
    <p:sldId id="256" r:id="rId3"/>
    <p:sldId id="258" r:id="rId4"/>
    <p:sldId id="264" r:id="rId5"/>
    <p:sldId id="262" r:id="rId6"/>
    <p:sldId id="282" r:id="rId7"/>
    <p:sldId id="273" r:id="rId8"/>
    <p:sldId id="271" r:id="rId9"/>
    <p:sldId id="272" r:id="rId10"/>
    <p:sldId id="276" r:id="rId11"/>
    <p:sldId id="278" r:id="rId12"/>
    <p:sldId id="269" r:id="rId13"/>
    <p:sldId id="268" r:id="rId14"/>
    <p:sldId id="277" r:id="rId15"/>
    <p:sldId id="279" r:id="rId16"/>
    <p:sldId id="265" r:id="rId17"/>
    <p:sldId id="281" r:id="rId18"/>
    <p:sldId id="257" r:id="rId1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9D8CC"/>
    <a:srgbClr val="FCECE7"/>
    <a:srgbClr val="762123"/>
    <a:srgbClr val="EC821C"/>
    <a:srgbClr val="156734"/>
    <a:srgbClr val="156635"/>
    <a:srgbClr val="156834"/>
    <a:srgbClr val="1C1C1C"/>
    <a:srgbClr val="292929"/>
    <a:srgbClr val="9966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3357" autoAdjust="0"/>
  </p:normalViewPr>
  <p:slideViewPr>
    <p:cSldViewPr>
      <p:cViewPr>
        <p:scale>
          <a:sx n="70" d="100"/>
          <a:sy n="70" d="100"/>
        </p:scale>
        <p:origin x="-522" y="9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Integrating technological packages into SI systems confers more benefits to smallholder farmers than single components.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Integrating technological packages into SI systems stimulates more adoption compared to single components.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Targeting better tailored interventions that suit the context specific environments and the diverse local conditions in smallholder farms/households will  reduce negative trade-offs between farm productivity and environmental sustainability.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adoption of innovations that lead to SI is affected by the sequence in which the component technologies, practices, and knowledge are integrated and applied.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 interventions tailored to diverse situations are more likely to be scalable to similar settings.</a:t>
            </a: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45955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Program’s research framework, indicating the 3 Research outputs (RO), the various tools  and methods </a:t>
            </a:r>
            <a:r>
              <a:rPr lang="en-GB" baseline="0" dirty="0" smtClean="0"/>
              <a:t>used to address the outputs , and the components of the M&amp;E framework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25" y="5935204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333500" y="1752600"/>
            <a:ext cx="66294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/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996507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712123"/>
              </a:buClr>
              <a:defRPr sz="2800"/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3716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Use pictures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4876801" y="1371600"/>
            <a:ext cx="4267200" cy="54864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1430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457200" y="2438400"/>
            <a:ext cx="7543800" cy="3886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20574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7" name="Picture 16" descr="AR_Global_partner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733550" y="5534025"/>
            <a:ext cx="5676900" cy="561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143000" y="3048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3600"/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143000" y="3048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3600"/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143000" y="3048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3600"/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4002"/>
            <a:ext cx="9144000" cy="13494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5" r:id="rId3"/>
    <p:sldLayoutId id="2147483667" r:id="rId4"/>
    <p:sldLayoutId id="2147483668" r:id="rId5"/>
    <p:sldLayoutId id="2147483666" r:id="rId6"/>
    <p:sldLayoutId id="2147483674" r:id="rId7"/>
    <p:sldLayoutId id="2147483675" r:id="rId8"/>
    <p:sldLayoutId id="2147483676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947426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295400" y="1447800"/>
            <a:ext cx="6629400" cy="1143000"/>
          </a:xfrm>
        </p:spPr>
        <p:txBody>
          <a:bodyPr/>
          <a:lstStyle/>
          <a:p>
            <a:r>
              <a:rPr lang="en-US" dirty="0" smtClean="0"/>
              <a:t>Africa RISING WA Project – the history and where we are today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360613" y="3886200"/>
            <a:ext cx="4575175" cy="914400"/>
          </a:xfrm>
        </p:spPr>
        <p:txBody>
          <a:bodyPr/>
          <a:lstStyle/>
          <a:p>
            <a:r>
              <a:rPr lang="en-US" dirty="0" smtClean="0"/>
              <a:t>I. Hoeschle-Zeledon</a:t>
            </a:r>
          </a:p>
          <a:p>
            <a:r>
              <a:rPr lang="en-US" dirty="0" smtClean="0"/>
              <a:t>Africa RISING Coordinator WA</a:t>
            </a:r>
            <a:br>
              <a:rPr lang="en-US" dirty="0" smtClean="0"/>
            </a:br>
            <a:r>
              <a:rPr lang="en-US" dirty="0" smtClean="0"/>
              <a:t>Annual Review and Planning meeting</a:t>
            </a:r>
          </a:p>
          <a:p>
            <a:r>
              <a:rPr lang="en-US" dirty="0" smtClean="0"/>
              <a:t>Bamako, Mali, 3-4 February 2014</a:t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838200"/>
            <a:ext cx="4191000" cy="533400"/>
          </a:xfrm>
        </p:spPr>
        <p:txBody>
          <a:bodyPr/>
          <a:lstStyle/>
          <a:p>
            <a:r>
              <a:rPr lang="en-GB" sz="3200" dirty="0" smtClean="0"/>
              <a:t>Sub-agreements in 2013</a:t>
            </a:r>
            <a:endParaRPr lang="en-US" sz="3200" dirty="0"/>
          </a:p>
        </p:txBody>
      </p:sp>
      <p:graphicFrame>
        <p:nvGraphicFramePr>
          <p:cNvPr id="4" name="Table Placeholder 3"/>
          <p:cNvGraphicFramePr>
            <a:graphicFrameLocks noGrp="1"/>
          </p:cNvGraphicFramePr>
          <p:nvPr>
            <p:ph type="tbl" sz="quarter" idx="12"/>
          </p:nvPr>
        </p:nvGraphicFramePr>
        <p:xfrm>
          <a:off x="762000" y="1371600"/>
          <a:ext cx="6019800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7200"/>
                <a:gridCol w="17526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Institution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Amount 000US$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ICRISAT</a:t>
                      </a:r>
                      <a:r>
                        <a:rPr lang="en-GB" sz="1400" dirty="0" smtClean="0"/>
                        <a:t>  (sub-contracts with other partners in Mali)</a:t>
                      </a:r>
                      <a:endParaRPr lang="en-US" sz="1400" dirty="0"/>
                    </a:p>
                  </a:txBody>
                  <a:tcPr>
                    <a:solidFill>
                      <a:srgbClr val="F9D8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748</a:t>
                      </a:r>
                      <a:endParaRPr lang="en-US" dirty="0"/>
                    </a:p>
                  </a:txBody>
                  <a:tcPr>
                    <a:solidFill>
                      <a:srgbClr val="F9D8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CIAT</a:t>
                      </a:r>
                      <a:endParaRPr lang="en-US" dirty="0"/>
                    </a:p>
                  </a:txBody>
                  <a:tcPr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100</a:t>
                      </a:r>
                      <a:endParaRPr lang="en-US" dirty="0"/>
                    </a:p>
                  </a:txBody>
                  <a:tcPr>
                    <a:solidFill>
                      <a:srgbClr val="FCECE7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IWMI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ILRI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170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AVRDC </a:t>
                      </a:r>
                      <a:r>
                        <a:rPr lang="en-GB" sz="1400" dirty="0" smtClean="0"/>
                        <a:t>(Ghana, Mali)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243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SARI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222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INSTI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KNUST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SRI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CRI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MoFA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MoH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FRI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FARA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81000" y="2362200"/>
            <a:ext cx="7772400" cy="4038600"/>
          </a:xfrm>
        </p:spPr>
        <p:txBody>
          <a:bodyPr/>
          <a:lstStyle/>
          <a:p>
            <a:r>
              <a:rPr lang="en-GB" dirty="0" smtClean="0"/>
              <a:t>MoU with ACDI/VOCA ADVANCE project (Ghana, expired) </a:t>
            </a:r>
          </a:p>
          <a:p>
            <a:r>
              <a:rPr lang="en-GB" dirty="0" smtClean="0"/>
              <a:t>Discussions under way with ATT- Project (Ghana)</a:t>
            </a:r>
          </a:p>
          <a:p>
            <a:r>
              <a:rPr lang="en-GB" dirty="0" smtClean="0"/>
              <a:t>FARMSEM Project Mali ???</a:t>
            </a:r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MoU with Heifer International in Ghana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04800" y="1295400"/>
            <a:ext cx="8839200" cy="762000"/>
          </a:xfrm>
        </p:spPr>
        <p:txBody>
          <a:bodyPr/>
          <a:lstStyle/>
          <a:p>
            <a:r>
              <a:rPr lang="en-US" sz="3600" dirty="0" smtClean="0"/>
              <a:t>Collaboration with development projects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2209800"/>
            <a:ext cx="7772400" cy="4343400"/>
          </a:xfrm>
        </p:spPr>
        <p:txBody>
          <a:bodyPr/>
          <a:lstStyle/>
          <a:p>
            <a:r>
              <a:rPr lang="en-GB" sz="2400" dirty="0" smtClean="0"/>
              <a:t>AfricaRice withdrew in March 2013</a:t>
            </a:r>
          </a:p>
          <a:p>
            <a:r>
              <a:rPr lang="en-GB" sz="2400" dirty="0" smtClean="0"/>
              <a:t>Political situation in Mali: exclusion of government institutions from funding, travel restrictions</a:t>
            </a:r>
          </a:p>
          <a:p>
            <a:r>
              <a:rPr lang="en-GB" sz="2400" dirty="0" smtClean="0"/>
              <a:t>Lack of baseline surveys to guide research interventions</a:t>
            </a:r>
          </a:p>
          <a:p>
            <a:r>
              <a:rPr lang="en-GB" sz="2400" dirty="0" smtClean="0"/>
              <a:t>Late recruitment of regional M&amp;E officer</a:t>
            </a:r>
          </a:p>
          <a:p>
            <a:r>
              <a:rPr lang="en-GB" sz="2400" dirty="0" smtClean="0"/>
              <a:t>Farming systems analysis not yet completed</a:t>
            </a:r>
          </a:p>
          <a:p>
            <a:r>
              <a:rPr lang="en-GB" sz="2400" dirty="0" smtClean="0"/>
              <a:t>Staff fluctuation in partner organizations</a:t>
            </a:r>
          </a:p>
          <a:p>
            <a:r>
              <a:rPr lang="en-GB" sz="2400" dirty="0" smtClean="0"/>
              <a:t>Key partners not present at research sites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7620000" cy="762000"/>
          </a:xfrm>
        </p:spPr>
        <p:txBody>
          <a:bodyPr/>
          <a:lstStyle/>
          <a:p>
            <a:r>
              <a:rPr lang="en-GB" sz="4400" dirty="0" smtClean="0"/>
              <a:t>Implementation challenges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2057400"/>
            <a:ext cx="7772400" cy="4495800"/>
          </a:xfrm>
        </p:spPr>
        <p:txBody>
          <a:bodyPr/>
          <a:lstStyle/>
          <a:p>
            <a:r>
              <a:rPr lang="en-US" sz="2400" dirty="0" smtClean="0"/>
              <a:t>August 2012: visit of US Congressional </a:t>
            </a:r>
            <a:r>
              <a:rPr lang="en-US" sz="2400" dirty="0" smtClean="0"/>
              <a:t>delegation </a:t>
            </a:r>
            <a:r>
              <a:rPr lang="en-US" sz="2400" dirty="0" smtClean="0"/>
              <a:t>to Ghana project sites</a:t>
            </a:r>
          </a:p>
          <a:p>
            <a:endParaRPr lang="en-US" sz="2400" dirty="0" smtClean="0"/>
          </a:p>
          <a:p>
            <a:r>
              <a:rPr lang="en-GB" sz="2400" dirty="0" smtClean="0"/>
              <a:t>July 2013: donor visit to Ghana project sites</a:t>
            </a:r>
          </a:p>
          <a:p>
            <a:endParaRPr lang="en-GB" sz="2400" dirty="0" smtClean="0"/>
          </a:p>
          <a:p>
            <a:r>
              <a:rPr lang="en-GB" sz="2400" dirty="0" smtClean="0"/>
              <a:t>September 2013: Program-wide learning event</a:t>
            </a:r>
          </a:p>
          <a:p>
            <a:endParaRPr lang="en-GB" sz="2400" dirty="0" smtClean="0"/>
          </a:p>
          <a:p>
            <a:r>
              <a:rPr lang="en-GB" sz="2400" dirty="0" smtClean="0"/>
              <a:t>October 2013: exchange visit of Ghana researchers to Mali</a:t>
            </a:r>
          </a:p>
          <a:p>
            <a:endParaRPr lang="en-GB" sz="2400" dirty="0" smtClean="0"/>
          </a:p>
          <a:p>
            <a:r>
              <a:rPr lang="en-GB" sz="2400" dirty="0" smtClean="0"/>
              <a:t>Last week: USAID visit to Mali sites</a:t>
            </a:r>
          </a:p>
          <a:p>
            <a:endParaRPr lang="en-GB" sz="2400" dirty="0" smtClean="0"/>
          </a:p>
          <a:p>
            <a:endParaRPr lang="en-US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7620000" cy="762000"/>
          </a:xfrm>
        </p:spPr>
        <p:txBody>
          <a:bodyPr/>
          <a:lstStyle/>
          <a:p>
            <a:r>
              <a:rPr lang="en-GB" sz="4400" dirty="0" smtClean="0"/>
              <a:t>Special events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609600" y="1295400"/>
            <a:ext cx="8305800" cy="533400"/>
          </a:xfrm>
        </p:spPr>
        <p:txBody>
          <a:bodyPr/>
          <a:lstStyle/>
          <a:p>
            <a:r>
              <a:rPr lang="en-US" sz="4000" dirty="0" smtClean="0"/>
              <a:t>Programme Management Structure</a:t>
            </a:r>
            <a:endParaRPr lang="en-US" sz="4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559562" y="1828800"/>
            <a:ext cx="7467600" cy="46482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800" dirty="0" smtClean="0"/>
          </a:p>
          <a:p>
            <a:pPr marL="342900" indent="-342900">
              <a:buFont typeface="Arial" pitchFamily="34" charset="0"/>
              <a:buChar char="•"/>
            </a:pPr>
            <a:endParaRPr lang="en-US" sz="2800" dirty="0" smtClean="0"/>
          </a:p>
        </p:txBody>
      </p:sp>
      <p:grpSp>
        <p:nvGrpSpPr>
          <p:cNvPr id="2" name="Group 3"/>
          <p:cNvGrpSpPr/>
          <p:nvPr/>
        </p:nvGrpSpPr>
        <p:grpSpPr>
          <a:xfrm>
            <a:off x="216662" y="2209800"/>
            <a:ext cx="8153400" cy="3397038"/>
            <a:chOff x="152400" y="1447800"/>
            <a:chExt cx="8534400" cy="3816351"/>
          </a:xfrm>
        </p:grpSpPr>
        <p:cxnSp>
          <p:nvCxnSpPr>
            <p:cNvPr id="5" name="Elbow Connector 4"/>
            <p:cNvCxnSpPr>
              <a:stCxn id="9" idx="0"/>
              <a:endCxn id="11" idx="0"/>
            </p:cNvCxnSpPr>
            <p:nvPr/>
          </p:nvCxnSpPr>
          <p:spPr>
            <a:xfrm rot="16200000" flipV="1">
              <a:off x="4428827" y="1472122"/>
              <a:ext cx="12700" cy="5858612"/>
            </a:xfrm>
            <a:prstGeom prst="bentConnector3">
              <a:avLst>
                <a:gd name="adj1" fmla="val 1800000"/>
              </a:avLst>
            </a:prstGeom>
            <a:ln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>
              <a:stCxn id="12" idx="3"/>
              <a:endCxn id="13" idx="1"/>
            </p:cNvCxnSpPr>
            <p:nvPr/>
          </p:nvCxnSpPr>
          <p:spPr>
            <a:xfrm>
              <a:off x="3990770" y="3460820"/>
              <a:ext cx="706514" cy="0"/>
            </a:xfrm>
            <a:prstGeom prst="line">
              <a:avLst/>
            </a:prstGeom>
            <a:ln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4437176" y="3460820"/>
              <a:ext cx="0" cy="790829"/>
            </a:xfrm>
            <a:prstGeom prst="line">
              <a:avLst/>
            </a:prstGeom>
            <a:ln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ounded Rectangle 8"/>
            <p:cNvSpPr/>
            <p:nvPr/>
          </p:nvSpPr>
          <p:spPr>
            <a:xfrm>
              <a:off x="6029466" y="4401428"/>
              <a:ext cx="2657334" cy="862723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E&amp;SA Project </a:t>
              </a:r>
            </a:p>
            <a:p>
              <a:pPr algn="ctr"/>
              <a:r>
                <a:rPr lang="en-US" dirty="0" smtClean="0"/>
                <a:t>Steering Committee</a:t>
              </a:r>
            </a:p>
            <a:p>
              <a:pPr algn="ctr"/>
              <a:r>
                <a:rPr lang="en-US" dirty="0" smtClean="0"/>
                <a:t>(IITA)</a:t>
              </a: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2927866" y="4401428"/>
              <a:ext cx="3011587" cy="862723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Ethiopian Highlands Project </a:t>
              </a:r>
            </a:p>
            <a:p>
              <a:pPr algn="ctr"/>
              <a:r>
                <a:rPr lang="en-US" dirty="0" smtClean="0"/>
                <a:t>Steering Committee </a:t>
              </a:r>
            </a:p>
            <a:p>
              <a:pPr algn="ctr"/>
              <a:r>
                <a:rPr lang="en-US" dirty="0" smtClean="0"/>
                <a:t>(ILRI)</a:t>
              </a:r>
              <a:endParaRPr lang="en-US" dirty="0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152400" y="4401428"/>
              <a:ext cx="2694241" cy="862723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West Africa Project</a:t>
              </a:r>
            </a:p>
            <a:p>
              <a:pPr algn="ctr"/>
              <a:r>
                <a:rPr lang="en-US" dirty="0" smtClean="0"/>
                <a:t>Steering Committee (IITA)</a:t>
              </a: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816733" y="3029458"/>
              <a:ext cx="3174037" cy="862723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Communications Team</a:t>
              </a:r>
            </a:p>
            <a:p>
              <a:pPr algn="ctr"/>
              <a:r>
                <a:rPr lang="en-US" dirty="0" smtClean="0"/>
                <a:t>(ILRI)</a:t>
              </a:r>
              <a:endParaRPr lang="en-US" dirty="0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4697284" y="3029458"/>
              <a:ext cx="3174037" cy="862723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Monitoring and Evaluation Team</a:t>
              </a:r>
            </a:p>
            <a:p>
              <a:pPr algn="ctr"/>
              <a:r>
                <a:rPr lang="en-US" dirty="0" smtClean="0"/>
                <a:t>(IFPRI)</a:t>
              </a:r>
            </a:p>
          </p:txBody>
        </p:sp>
        <p:cxnSp>
          <p:nvCxnSpPr>
            <p:cNvPr id="14" name="Elbow Connector 13"/>
            <p:cNvCxnSpPr>
              <a:stCxn id="9" idx="0"/>
              <a:endCxn id="10" idx="0"/>
            </p:cNvCxnSpPr>
            <p:nvPr/>
          </p:nvCxnSpPr>
          <p:spPr>
            <a:xfrm rot="16200000" flipV="1">
              <a:off x="5896057" y="2939191"/>
              <a:ext cx="11982" cy="2924474"/>
            </a:xfrm>
            <a:prstGeom prst="bentConnector3">
              <a:avLst>
                <a:gd name="adj1" fmla="val 1800000"/>
              </a:avLst>
            </a:prstGeom>
            <a:ln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stCxn id="18" idx="2"/>
              <a:endCxn id="13" idx="0"/>
            </p:cNvCxnSpPr>
            <p:nvPr/>
          </p:nvCxnSpPr>
          <p:spPr>
            <a:xfrm>
              <a:off x="4433660" y="2310523"/>
              <a:ext cx="1850643" cy="718936"/>
            </a:xfrm>
            <a:prstGeom prst="line">
              <a:avLst/>
            </a:prstGeom>
            <a:ln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18" idx="2"/>
              <a:endCxn id="12" idx="0"/>
            </p:cNvCxnSpPr>
            <p:nvPr/>
          </p:nvCxnSpPr>
          <p:spPr>
            <a:xfrm flipH="1">
              <a:off x="2403752" y="2310523"/>
              <a:ext cx="2029908" cy="718936"/>
            </a:xfrm>
            <a:prstGeom prst="line">
              <a:avLst/>
            </a:prstGeom>
            <a:ln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425970" y="2310523"/>
              <a:ext cx="7690" cy="1150297"/>
            </a:xfrm>
            <a:prstGeom prst="line">
              <a:avLst/>
            </a:prstGeom>
            <a:ln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ounded Rectangle 17"/>
            <p:cNvSpPr/>
            <p:nvPr/>
          </p:nvSpPr>
          <p:spPr>
            <a:xfrm>
              <a:off x="2846641" y="1447800"/>
              <a:ext cx="3174037" cy="862723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Program Coordination Team (IITA, ILRI, IFPRI, USAID)</a:t>
              </a:r>
              <a:endParaRPr lang="en-US" dirty="0"/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6426660" y="1447801"/>
              <a:ext cx="1697741" cy="862723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Science Advisory Group</a:t>
              </a:r>
              <a:endParaRPr lang="en-US" dirty="0"/>
            </a:p>
          </p:txBody>
        </p:sp>
        <p:cxnSp>
          <p:nvCxnSpPr>
            <p:cNvPr id="20" name="Straight Connector 19"/>
            <p:cNvCxnSpPr>
              <a:stCxn id="18" idx="3"/>
              <a:endCxn id="19" idx="1"/>
            </p:cNvCxnSpPr>
            <p:nvPr/>
          </p:nvCxnSpPr>
          <p:spPr>
            <a:xfrm>
              <a:off x="6020678" y="1879161"/>
              <a:ext cx="405982" cy="1"/>
            </a:xfrm>
            <a:prstGeom prst="line">
              <a:avLst/>
            </a:prstGeom>
            <a:ln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="" xmlns:p14="http://schemas.microsoft.com/office/powerpoint/2010/main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2057400"/>
            <a:ext cx="7772400" cy="4038600"/>
          </a:xfrm>
        </p:spPr>
        <p:txBody>
          <a:bodyPr/>
          <a:lstStyle/>
          <a:p>
            <a:pPr lvl="1"/>
            <a:r>
              <a:rPr lang="en-US" sz="2000" dirty="0" smtClean="0"/>
              <a:t>Chair (R. Asiedu, IITA Regional Director West Africa)</a:t>
            </a:r>
            <a:endParaRPr lang="en-GB" sz="2000" dirty="0" smtClean="0"/>
          </a:p>
          <a:p>
            <a:pPr lvl="1"/>
            <a:r>
              <a:rPr lang="en-US" sz="2000" dirty="0" smtClean="0"/>
              <a:t>Project Chief Scientist (A. Larbi, IITA)</a:t>
            </a:r>
            <a:endParaRPr lang="en-GB" sz="2000" dirty="0" smtClean="0"/>
          </a:p>
          <a:p>
            <a:pPr lvl="1"/>
            <a:r>
              <a:rPr lang="en-US" sz="2000" dirty="0" smtClean="0"/>
              <a:t>Project M&amp;E Lead (C. Azzarri, IFPRI)</a:t>
            </a:r>
            <a:endParaRPr lang="en-GB" sz="2000" dirty="0" smtClean="0"/>
          </a:p>
          <a:p>
            <a:pPr lvl="1"/>
            <a:r>
              <a:rPr lang="en-US" sz="2000" dirty="0" smtClean="0"/>
              <a:t>Project Communications Lead (K. Lopez, IITA)</a:t>
            </a:r>
            <a:endParaRPr lang="en-GB" sz="2000" dirty="0" smtClean="0"/>
          </a:p>
          <a:p>
            <a:pPr lvl="1"/>
            <a:r>
              <a:rPr lang="en-US" sz="2000" dirty="0" smtClean="0"/>
              <a:t>ICRISAT (F. Waliyar)</a:t>
            </a:r>
          </a:p>
          <a:p>
            <a:pPr lvl="1"/>
            <a:r>
              <a:rPr lang="en-US" sz="2000" dirty="0" smtClean="0"/>
              <a:t>AfricaRice (O. </a:t>
            </a:r>
            <a:r>
              <a:rPr lang="en-US" sz="2000" dirty="0" err="1" smtClean="0"/>
              <a:t>Ayaji</a:t>
            </a:r>
            <a:r>
              <a:rPr lang="en-US" sz="2000" dirty="0" smtClean="0"/>
              <a:t>);  rotating seat, vacant</a:t>
            </a:r>
          </a:p>
          <a:p>
            <a:pPr lvl="1"/>
            <a:r>
              <a:rPr lang="en-US" sz="2000" dirty="0" smtClean="0"/>
              <a:t>CORAF (O. </a:t>
            </a:r>
            <a:r>
              <a:rPr lang="en-US" sz="2000" dirty="0" err="1" smtClean="0"/>
              <a:t>Ndoye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smtClean="0"/>
              <a:t>CSIR (A. </a:t>
            </a:r>
            <a:r>
              <a:rPr lang="en-US" sz="2000" dirty="0" err="1" smtClean="0"/>
              <a:t>Salifu</a:t>
            </a:r>
            <a:r>
              <a:rPr lang="en-US" sz="2000" dirty="0" smtClean="0"/>
              <a:t>) </a:t>
            </a:r>
          </a:p>
          <a:p>
            <a:pPr lvl="1"/>
            <a:r>
              <a:rPr lang="en-US" sz="2000" dirty="0" smtClean="0"/>
              <a:t>AGRA (K. Makinde) </a:t>
            </a:r>
            <a:endParaRPr lang="en-GB" sz="2000" dirty="0" smtClean="0"/>
          </a:p>
          <a:p>
            <a:pPr lvl="1"/>
            <a:r>
              <a:rPr lang="en-US" sz="2000" dirty="0" smtClean="0"/>
              <a:t>Donor (J. Glover)</a:t>
            </a:r>
          </a:p>
          <a:p>
            <a:pPr lvl="1"/>
            <a:r>
              <a:rPr lang="en-US" sz="2000" dirty="0" smtClean="0"/>
              <a:t>Secretary (I. Hoeschle-Zeledon, AR Coordinator)</a:t>
            </a:r>
            <a:endParaRPr lang="en-GB" sz="2000" dirty="0" smtClean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7620000" cy="685800"/>
          </a:xfrm>
        </p:spPr>
        <p:txBody>
          <a:bodyPr/>
          <a:lstStyle/>
          <a:p>
            <a:r>
              <a:rPr lang="en-GB" sz="3600" dirty="0" smtClean="0"/>
              <a:t>Steering Committee Membership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izeledon\AppData\Local\Microsoft\Windows\Temporary Internet Files\Content.Outlook\QKSXL9TR\P816032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766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C:\Users\izeledon\Pictures\Upper East photos\USAID-Upper East Region\P713001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0"/>
            <a:ext cx="3276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C:\Users\izeledon\Pictures\Mali Oct 2013\DSC0677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971800"/>
            <a:ext cx="27432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Users\izeledon\Pictures\Mali Oct 2013\DSC06789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53200" y="152400"/>
            <a:ext cx="25908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:\Users\izeledon\AppData\Local\Microsoft\Windows\Temporary Internet Files\Content.Outlook\6YEZ2MGI\10037027676_9bc233e180_b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67000" y="4953000"/>
            <a:ext cx="3046773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:\Users\izeledon\AppData\Local\Microsoft\Windows\Temporary Internet Files\Content.Outlook\6YEZ2MGI\10049855254_8843314495_b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0" y="2743200"/>
            <a:ext cx="3962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:\Users\izeledon\Pictures\Upper East photos\USAID-Upper East Region\P7130070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96000" y="4648200"/>
            <a:ext cx="3048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58501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28600" y="1752600"/>
            <a:ext cx="8686800" cy="4495800"/>
          </a:xfrm>
        </p:spPr>
        <p:txBody>
          <a:bodyPr/>
          <a:lstStyle/>
          <a:p>
            <a:r>
              <a:rPr lang="en-GB" sz="2400" dirty="0" smtClean="0"/>
              <a:t>Oct. 2011: Brain storming meeting Bamako, Mali </a:t>
            </a:r>
          </a:p>
          <a:p>
            <a:pPr lvl="1">
              <a:buSzPct val="50000"/>
              <a:buFont typeface="Wingdings" pitchFamily="2" charset="2"/>
              <a:buChar char="Ø"/>
            </a:pPr>
            <a:r>
              <a:rPr lang="en-GB" sz="2000" dirty="0" smtClean="0"/>
              <a:t>3 projects on farming systems intensification</a:t>
            </a:r>
            <a:endParaRPr lang="en-GB" sz="2400" dirty="0" smtClean="0"/>
          </a:p>
          <a:p>
            <a:pPr lvl="1">
              <a:buSzPct val="50000"/>
              <a:buFont typeface="Wingdings" pitchFamily="2" charset="2"/>
              <a:buChar char="Ø"/>
            </a:pPr>
            <a:r>
              <a:rPr lang="en-GB" sz="2000" dirty="0" smtClean="0"/>
              <a:t>agreement on countries and regions: UER, UWR, NR (Ghana), </a:t>
            </a:r>
            <a:r>
              <a:rPr lang="en-GB" sz="2000" dirty="0" err="1" smtClean="0"/>
              <a:t>Sikasso</a:t>
            </a:r>
            <a:r>
              <a:rPr lang="en-GB" sz="2000" dirty="0" smtClean="0"/>
              <a:t> (Mali)</a:t>
            </a:r>
          </a:p>
          <a:p>
            <a:pPr lvl="1">
              <a:buSzPct val="50000"/>
              <a:buFont typeface="Wingdings" pitchFamily="2" charset="2"/>
              <a:buChar char="Ø"/>
            </a:pPr>
            <a:endParaRPr lang="en-GB" sz="2400" dirty="0" smtClean="0"/>
          </a:p>
          <a:p>
            <a:r>
              <a:rPr lang="en-GB" sz="2400" dirty="0" smtClean="0"/>
              <a:t>Jan. 2012: Inception workshop Tamale, Ghana </a:t>
            </a:r>
          </a:p>
          <a:p>
            <a:pPr lvl="1">
              <a:buSzPct val="50000"/>
              <a:buFont typeface="Wingdings" pitchFamily="2" charset="2"/>
              <a:buChar char="Ø"/>
            </a:pPr>
            <a:r>
              <a:rPr lang="en-GB" sz="2000" dirty="0" smtClean="0"/>
              <a:t>CN presentation</a:t>
            </a:r>
          </a:p>
          <a:p>
            <a:pPr lvl="1">
              <a:buSzPct val="50000"/>
              <a:buFont typeface="Wingdings" pitchFamily="2" charset="2"/>
              <a:buChar char="Ø"/>
            </a:pPr>
            <a:r>
              <a:rPr lang="en-GB" sz="2000" dirty="0" smtClean="0"/>
              <a:t>need </a:t>
            </a:r>
            <a:r>
              <a:rPr lang="en-GB" sz="2000" dirty="0" smtClean="0"/>
              <a:t>for a clear research framework  (approach and context, research hypotheses, trial design)</a:t>
            </a:r>
          </a:p>
          <a:p>
            <a:pPr lvl="1">
              <a:buSzPct val="50000"/>
              <a:buFont typeface="Wingdings" pitchFamily="2" charset="2"/>
              <a:buChar char="Ø"/>
            </a:pPr>
            <a:r>
              <a:rPr lang="en-GB" sz="2000" dirty="0" smtClean="0"/>
              <a:t>need for appropriate action and control site selection</a:t>
            </a:r>
          </a:p>
          <a:p>
            <a:pPr>
              <a:buNone/>
            </a:pPr>
            <a:r>
              <a:rPr lang="en-GB" sz="2000" dirty="0" smtClean="0"/>
              <a:t> </a:t>
            </a:r>
            <a:br>
              <a:rPr lang="en-GB" sz="2000" dirty="0" smtClean="0"/>
            </a:br>
            <a:r>
              <a:rPr lang="en-GB" sz="2000" dirty="0" smtClean="0"/>
              <a:t>=&gt; fast track work plan building on existing work to produce results by September 2012</a:t>
            </a:r>
            <a:endParaRPr lang="en-US" sz="2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667000" y="914400"/>
            <a:ext cx="5410200" cy="609600"/>
          </a:xfrm>
        </p:spPr>
        <p:txBody>
          <a:bodyPr/>
          <a:lstStyle/>
          <a:p>
            <a:r>
              <a:rPr lang="en-GB" sz="4400" dirty="0" smtClean="0"/>
              <a:t>The Start</a:t>
            </a:r>
            <a:endParaRPr lang="en-US" sz="4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2133600"/>
            <a:ext cx="7772400" cy="4419600"/>
          </a:xfrm>
        </p:spPr>
        <p:txBody>
          <a:bodyPr/>
          <a:lstStyle/>
          <a:p>
            <a:r>
              <a:rPr lang="en-GB" dirty="0" smtClean="0"/>
              <a:t>Feb. 2012: decision on </a:t>
            </a:r>
            <a:r>
              <a:rPr lang="en-GB" b="1" dirty="0" smtClean="0"/>
              <a:t>Program approach </a:t>
            </a:r>
            <a:r>
              <a:rPr lang="en-GB" dirty="0" smtClean="0"/>
              <a:t>with 3 regional projects;  name: Africa RISING</a:t>
            </a:r>
          </a:p>
          <a:p>
            <a:pPr>
              <a:buNone/>
            </a:pPr>
            <a:r>
              <a:rPr lang="en-GB" dirty="0" smtClean="0">
                <a:solidFill>
                  <a:srgbClr val="00B050"/>
                </a:solidFill>
              </a:rPr>
              <a:t>Africa RISING = Africa </a:t>
            </a:r>
            <a:r>
              <a:rPr lang="en-GB" b="1" dirty="0" smtClean="0">
                <a:solidFill>
                  <a:srgbClr val="C00000"/>
                </a:solidFill>
              </a:rPr>
              <a:t>R</a:t>
            </a:r>
            <a:r>
              <a:rPr lang="en-GB" dirty="0" smtClean="0">
                <a:solidFill>
                  <a:srgbClr val="00B050"/>
                </a:solidFill>
              </a:rPr>
              <a:t>esearch </a:t>
            </a:r>
            <a:r>
              <a:rPr lang="en-GB" b="1" dirty="0" smtClean="0">
                <a:solidFill>
                  <a:srgbClr val="C00000"/>
                </a:solidFill>
              </a:rPr>
              <a:t>I</a:t>
            </a:r>
            <a:r>
              <a:rPr lang="en-GB" dirty="0" smtClean="0">
                <a:solidFill>
                  <a:srgbClr val="00B050"/>
                </a:solidFill>
              </a:rPr>
              <a:t>n </a:t>
            </a:r>
            <a:r>
              <a:rPr lang="en-GB" b="1" dirty="0" smtClean="0">
                <a:solidFill>
                  <a:srgbClr val="C00000"/>
                </a:solidFill>
              </a:rPr>
              <a:t>S</a:t>
            </a:r>
            <a:r>
              <a:rPr lang="en-GB" dirty="0" smtClean="0">
                <a:solidFill>
                  <a:srgbClr val="00B050"/>
                </a:solidFill>
              </a:rPr>
              <a:t>ustainable </a:t>
            </a:r>
            <a:r>
              <a:rPr lang="en-GB" sz="3200" b="1" dirty="0" smtClean="0">
                <a:solidFill>
                  <a:srgbClr val="C00000"/>
                </a:solidFill>
              </a:rPr>
              <a:t>I</a:t>
            </a:r>
            <a:r>
              <a:rPr lang="en-GB" dirty="0" smtClean="0">
                <a:solidFill>
                  <a:srgbClr val="00B050"/>
                </a:solidFill>
              </a:rPr>
              <a:t>ntensification for the </a:t>
            </a:r>
            <a:r>
              <a:rPr lang="en-GB" b="1" dirty="0" smtClean="0">
                <a:solidFill>
                  <a:srgbClr val="C00000"/>
                </a:solidFill>
              </a:rPr>
              <a:t>N</a:t>
            </a:r>
            <a:r>
              <a:rPr lang="en-GB" dirty="0" smtClean="0">
                <a:solidFill>
                  <a:srgbClr val="00B050"/>
                </a:solidFill>
              </a:rPr>
              <a:t>ext </a:t>
            </a:r>
            <a:r>
              <a:rPr lang="en-GB" b="1" dirty="0" smtClean="0">
                <a:solidFill>
                  <a:srgbClr val="C00000"/>
                </a:solidFill>
              </a:rPr>
              <a:t>G</a:t>
            </a:r>
            <a:r>
              <a:rPr lang="en-GB" dirty="0" smtClean="0">
                <a:solidFill>
                  <a:srgbClr val="00B050"/>
                </a:solidFill>
              </a:rPr>
              <a:t>eneration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June - December: implementation of  year 1  field activities in both countries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Sept.-December: draft work plans for 2013</a:t>
            </a:r>
          </a:p>
          <a:p>
            <a:endParaRPr lang="en-US" sz="2000" dirty="0" smtClean="0"/>
          </a:p>
          <a:p>
            <a:pPr>
              <a:buNone/>
            </a:pPr>
            <a:r>
              <a:rPr lang="en-GB" sz="2000" dirty="0" smtClean="0"/>
              <a:t/>
            </a:r>
            <a:br>
              <a:rPr lang="en-GB" sz="2000" dirty="0" smtClean="0"/>
            </a:br>
            <a:endParaRPr lang="en-GB" sz="1800" dirty="0" smtClean="0"/>
          </a:p>
          <a:p>
            <a:endParaRPr lang="en-US" sz="2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828800" y="1066800"/>
            <a:ext cx="6172200" cy="762000"/>
          </a:xfrm>
        </p:spPr>
        <p:txBody>
          <a:bodyPr/>
          <a:lstStyle/>
          <a:p>
            <a:r>
              <a:rPr lang="en-GB" dirty="0" smtClean="0"/>
              <a:t>Next steps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066800"/>
            <a:ext cx="7772400" cy="5486400"/>
          </a:xfrm>
        </p:spPr>
        <p:txBody>
          <a:bodyPr/>
          <a:lstStyle/>
          <a:p>
            <a:pPr>
              <a:buNone/>
            </a:pPr>
            <a:endParaRPr lang="en-GB" sz="2000" dirty="0" smtClean="0"/>
          </a:p>
          <a:p>
            <a:r>
              <a:rPr lang="en-GB" sz="3200" dirty="0" smtClean="0"/>
              <a:t>Throughout 2012:</a:t>
            </a:r>
          </a:p>
          <a:p>
            <a:pPr>
              <a:buSzPct val="50000"/>
              <a:buFont typeface="Wingdings" pitchFamily="2" charset="2"/>
              <a:buChar char="Ø"/>
            </a:pPr>
            <a:r>
              <a:rPr lang="en-GB" sz="2000" dirty="0" smtClean="0"/>
              <a:t> </a:t>
            </a:r>
            <a:r>
              <a:rPr lang="en-GB" sz="2400" dirty="0" smtClean="0"/>
              <a:t>Site characterization and selection of future action and control sites (socio-economic and biophysical characteristics: </a:t>
            </a:r>
            <a:r>
              <a:rPr lang="en-GB" sz="2400" u="sng" dirty="0" smtClean="0"/>
              <a:t>length of growing period, market access)</a:t>
            </a:r>
            <a:r>
              <a:rPr lang="en-GB" sz="2400" dirty="0" smtClean="0"/>
              <a:t> </a:t>
            </a:r>
            <a:br>
              <a:rPr lang="en-GB" sz="2400" dirty="0" smtClean="0"/>
            </a:br>
            <a:r>
              <a:rPr lang="en-GB" sz="2400" dirty="0" smtClean="0"/>
              <a:t/>
            </a:r>
            <a:br>
              <a:rPr lang="en-GB" sz="2400" dirty="0" smtClean="0"/>
            </a:br>
            <a:endParaRPr lang="en-GB" sz="2400" dirty="0" smtClean="0"/>
          </a:p>
          <a:p>
            <a:pPr>
              <a:buSzPct val="50000"/>
              <a:buFont typeface="Wingdings" pitchFamily="2" charset="2"/>
              <a:buChar char="Ø"/>
            </a:pPr>
            <a:r>
              <a:rPr lang="en-GB" sz="2400" dirty="0" smtClean="0"/>
              <a:t>Program research framework</a:t>
            </a:r>
          </a:p>
          <a:p>
            <a:pPr>
              <a:buSzPct val="50000"/>
              <a:buFont typeface="Wingdings" pitchFamily="2" charset="2"/>
              <a:buChar char="Ø"/>
            </a:pPr>
            <a:r>
              <a:rPr lang="en-GB" sz="2400" dirty="0" smtClean="0"/>
              <a:t>M&amp;E plan</a:t>
            </a:r>
          </a:p>
          <a:p>
            <a:pPr>
              <a:buSzPct val="50000"/>
              <a:buFont typeface="Wingdings" pitchFamily="2" charset="2"/>
              <a:buChar char="Ø"/>
            </a:pPr>
            <a:r>
              <a:rPr lang="en-GB" sz="2400" dirty="0" smtClean="0"/>
              <a:t>Program communication strategy</a:t>
            </a:r>
          </a:p>
          <a:p>
            <a:pPr>
              <a:buSzPct val="50000"/>
              <a:buFont typeface="Wingdings" pitchFamily="2" charset="2"/>
              <a:buChar char="Ø"/>
            </a:pPr>
            <a:r>
              <a:rPr lang="en-GB" sz="2400" dirty="0" smtClean="0"/>
              <a:t>Program and Project management structure</a:t>
            </a:r>
          </a:p>
          <a:p>
            <a:pPr>
              <a:buSzPct val="50000"/>
              <a:buFont typeface="Wingdings" pitchFamily="2" charset="2"/>
              <a:buChar char="Ø"/>
            </a:pPr>
            <a:r>
              <a:rPr lang="en-GB" sz="2000" dirty="0" smtClean="0"/>
              <a:t>(Rules of engagement with farmers, gender</a:t>
            </a:r>
            <a:br>
              <a:rPr lang="en-GB" sz="2000" dirty="0" smtClean="0"/>
            </a:br>
            <a:r>
              <a:rPr lang="en-GB" sz="2000" dirty="0" smtClean="0"/>
              <a:t>strategy)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7620000" cy="762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2" descr="C:\Users\ajuba\Desktop\ProgFramework2012 (2)_Page_01.jpg"/>
          <p:cNvPicPr>
            <a:picLocks noChangeAspect="1" noChangeArrowheads="1"/>
          </p:cNvPicPr>
          <p:nvPr/>
        </p:nvPicPr>
        <p:blipFill>
          <a:blip r:embed="rId2" cstate="print"/>
          <a:srcRect b="3203"/>
          <a:stretch>
            <a:fillRect/>
          </a:stretch>
        </p:blipFill>
        <p:spPr bwMode="auto">
          <a:xfrm>
            <a:off x="6583089" y="3352801"/>
            <a:ext cx="2393895" cy="3276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1066800" y="838200"/>
            <a:ext cx="7772400" cy="533400"/>
          </a:xfrm>
        </p:spPr>
        <p:txBody>
          <a:bodyPr/>
          <a:lstStyle/>
          <a:p>
            <a:r>
              <a:rPr lang="en-US" sz="3200" dirty="0" smtClean="0"/>
              <a:t>                                     Africa </a:t>
            </a:r>
            <a:r>
              <a:rPr lang="en-US" sz="3200" dirty="0"/>
              <a:t>RISING Program </a:t>
            </a:r>
          </a:p>
          <a:p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09600" y="2209800"/>
            <a:ext cx="7467600" cy="46482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800" dirty="0" smtClean="0"/>
              <a:t>Bullet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800" dirty="0" smtClean="0"/>
              <a:t>Bullet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80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478964293"/>
              </p:ext>
            </p:extLst>
          </p:nvPr>
        </p:nvGraphicFramePr>
        <p:xfrm>
          <a:off x="0" y="1345863"/>
          <a:ext cx="9144000" cy="23117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7772400"/>
              </a:tblGrid>
              <a:tr h="39149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818302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Africa RISING</a:t>
                      </a:r>
                      <a:endParaRPr lang="en-US" b="1" dirty="0"/>
                    </a:p>
                  </a:txBody>
                  <a:tcPr>
                    <a:solidFill>
                      <a:srgbClr val="F9D8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5-year R4D program with 3 projects, </a:t>
                      </a:r>
                      <a:r>
                        <a:rPr lang="en-US" sz="2000" baseline="0" dirty="0" smtClean="0"/>
                        <a:t>M&amp;E and </a:t>
                      </a:r>
                      <a:r>
                        <a:rPr lang="en-US" sz="2000" baseline="0" dirty="0" err="1" smtClean="0"/>
                        <a:t>comms</a:t>
                      </a:r>
                      <a:r>
                        <a:rPr lang="en-US" sz="2000" baseline="0" dirty="0" smtClean="0"/>
                        <a:t> components</a:t>
                      </a:r>
                      <a:endParaRPr lang="en-US" sz="2000" dirty="0" smtClean="0"/>
                    </a:p>
                    <a:p>
                      <a:pPr marL="2857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Cereal-legume-livestock based farming systems in the Guinea and </a:t>
                      </a:r>
                      <a:r>
                        <a:rPr lang="en-US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Sudano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Savanna o</a:t>
                      </a:r>
                      <a:r>
                        <a:rPr lang="en-US" sz="2000" dirty="0" smtClean="0"/>
                        <a:t>f WA (Ghana, Mali, [IITA])</a:t>
                      </a:r>
                    </a:p>
                    <a:p>
                      <a:pPr marL="2857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Cereal-legume-livestock based farming systems </a:t>
                      </a:r>
                      <a:r>
                        <a:rPr lang="en-US" sz="2000" dirty="0" smtClean="0"/>
                        <a:t>in ESA (Tanzania,</a:t>
                      </a:r>
                      <a:r>
                        <a:rPr lang="en-US" sz="2000" baseline="0" dirty="0" smtClean="0"/>
                        <a:t> Malawi, Zambia, [</a:t>
                      </a:r>
                      <a:r>
                        <a:rPr lang="en-US" sz="2000" dirty="0" smtClean="0"/>
                        <a:t>IITA])</a:t>
                      </a:r>
                    </a:p>
                    <a:p>
                      <a:pPr marL="2857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dirty="0" smtClean="0"/>
                        <a:t>Crop-livestock systems of the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dirty="0" smtClean="0"/>
                        <a:t>Ethiopian Highlands (ILRI)</a:t>
                      </a:r>
                      <a:endParaRPr lang="en-US" dirty="0"/>
                    </a:p>
                  </a:txBody>
                  <a:tcPr>
                    <a:solidFill>
                      <a:srgbClr val="F9D8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239302949"/>
              </p:ext>
            </p:extLst>
          </p:nvPr>
        </p:nvGraphicFramePr>
        <p:xfrm>
          <a:off x="0" y="3657600"/>
          <a:ext cx="9144000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7772400"/>
              </a:tblGrid>
              <a:tr h="76200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Goal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EEC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Create pathways for smallholder farm households to move out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of hunger and poverty through sustainable intensification (SI)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EECE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596982539"/>
              </p:ext>
            </p:extLst>
          </p:nvPr>
        </p:nvGraphicFramePr>
        <p:xfrm>
          <a:off x="0" y="4419600"/>
          <a:ext cx="91440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3895"/>
                <a:gridCol w="7790105"/>
              </a:tblGrid>
              <a:tr h="182880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Objectives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9D8CC"/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1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Identify and evaluate demand-driven options for SI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Evaluate/document/share experiences with approaches for delivering and integrating innovations beyond program sites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Create opportunities for program participants to move out of poverty and improve the nutritional status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Facilitate p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artner-led 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wider dissemination of SI innovations </a:t>
                      </a:r>
                      <a:endParaRPr lang="en-US" dirty="0"/>
                    </a:p>
                  </a:txBody>
                  <a:tcPr>
                    <a:solidFill>
                      <a:srgbClr val="F9D8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54363392"/>
              </p:ext>
            </p:extLst>
          </p:nvPr>
        </p:nvGraphicFramePr>
        <p:xfrm>
          <a:off x="-17813" y="6229795"/>
          <a:ext cx="914400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1648"/>
                <a:gridCol w="7762352"/>
              </a:tblGrid>
              <a:tr h="62147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Hypotheses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rgbClr val="FEECE7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Integration, adoption, trade-off, 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sequencing, scalability</a:t>
                      </a:r>
                      <a:endParaRPr lang="en-US" sz="1800" b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dirty="0"/>
                    </a:p>
                  </a:txBody>
                  <a:tcPr>
                    <a:solidFill>
                      <a:srgbClr val="FEECE7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914400" y="1447800"/>
            <a:ext cx="7620000" cy="228600"/>
          </a:xfrm>
        </p:spPr>
        <p:txBody>
          <a:bodyPr/>
          <a:lstStyle/>
          <a:p>
            <a:r>
              <a:rPr lang="en-GB" sz="2400" dirty="0" smtClean="0"/>
              <a:t>Research Framework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295400"/>
            <a:ext cx="7162800" cy="53721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81600" y="990600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Research Framework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81000" y="1752600"/>
            <a:ext cx="7772400" cy="4419600"/>
          </a:xfrm>
        </p:spPr>
        <p:txBody>
          <a:bodyPr/>
          <a:lstStyle/>
          <a:p>
            <a:r>
              <a:rPr lang="en-GB" sz="2400" dirty="0" smtClean="0"/>
              <a:t>January: Stakeholder meeting in Accra; first Steering Committee meeting</a:t>
            </a:r>
          </a:p>
          <a:p>
            <a:pPr lvl="1">
              <a:buSzPct val="50000"/>
              <a:buFont typeface="Wingdings" pitchFamily="2" charset="2"/>
              <a:buChar char="Ø"/>
            </a:pPr>
            <a:r>
              <a:rPr lang="en-GB" sz="2000" dirty="0" smtClean="0"/>
              <a:t> Approval of work plans deferred; issues of site and activity integration; scale of operations; proposed research too conventional, little innovative; need for </a:t>
            </a:r>
            <a:r>
              <a:rPr lang="en-GB" sz="2000" b="1" dirty="0" smtClean="0"/>
              <a:t>farming systems </a:t>
            </a:r>
            <a:r>
              <a:rPr lang="en-GB" sz="2000" dirty="0" smtClean="0"/>
              <a:t>approach</a:t>
            </a:r>
          </a:p>
          <a:p>
            <a:pPr lvl="1">
              <a:buSzPct val="50000"/>
              <a:buFont typeface="Wingdings" pitchFamily="2" charset="2"/>
              <a:buChar char="Ø"/>
            </a:pPr>
            <a:r>
              <a:rPr lang="en-US" sz="2000" dirty="0" smtClean="0"/>
              <a:t> Mali, Ethiopia and Ghana identified the various </a:t>
            </a:r>
            <a:r>
              <a:rPr lang="en-US" sz="2000" i="1" dirty="0" smtClean="0"/>
              <a:t>experimentally relevant scales</a:t>
            </a:r>
            <a:r>
              <a:rPr lang="en-US" sz="2000" dirty="0" smtClean="0"/>
              <a:t> at which they work. </a:t>
            </a:r>
          </a:p>
          <a:p>
            <a:pPr lvl="1">
              <a:buSzPct val="50000"/>
              <a:buFont typeface="Wingdings" pitchFamily="2" charset="2"/>
              <a:buChar char="Ø"/>
            </a:pPr>
            <a:r>
              <a:rPr lang="en-US" sz="2000" dirty="0" smtClean="0"/>
              <a:t>Differences in the terminology and divergent assumptions about what methodological approaches to take, and at what experimental scales to apply these approaches; </a:t>
            </a:r>
          </a:p>
          <a:p>
            <a:pPr lvl="1">
              <a:buSzPct val="50000"/>
              <a:buFont typeface="Wingdings" pitchFamily="2" charset="2"/>
              <a:buChar char="Ø"/>
            </a:pPr>
            <a:r>
              <a:rPr lang="en-US" sz="2000" dirty="0" smtClean="0"/>
              <a:t>Source of miscommunication and misunderstanding across the program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838200"/>
            <a:ext cx="6553200" cy="609600"/>
          </a:xfrm>
        </p:spPr>
        <p:txBody>
          <a:bodyPr/>
          <a:lstStyle/>
          <a:p>
            <a:pPr algn="r"/>
            <a:r>
              <a:rPr lang="en-GB" dirty="0" smtClean="0"/>
              <a:t>			</a:t>
            </a:r>
            <a:r>
              <a:rPr lang="en-GB" sz="4400" dirty="0" smtClean="0"/>
              <a:t>2013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7772400" cy="5029200"/>
          </a:xfrm>
        </p:spPr>
        <p:txBody>
          <a:bodyPr/>
          <a:lstStyle/>
          <a:p>
            <a:r>
              <a:rPr lang="en-GB" sz="2400" dirty="0" smtClean="0"/>
              <a:t>March: program-wide research methodology meeting</a:t>
            </a:r>
          </a:p>
          <a:p>
            <a:pPr lvl="1">
              <a:buSzPct val="50000"/>
              <a:buFont typeface="Wingdings" pitchFamily="2" charset="2"/>
              <a:buChar char="Ø"/>
            </a:pPr>
            <a:r>
              <a:rPr lang="en-GB" sz="2400" dirty="0" smtClean="0"/>
              <a:t>Agreement on terminology and scales</a:t>
            </a:r>
          </a:p>
          <a:p>
            <a:pPr lvl="1">
              <a:buSzPct val="50000"/>
              <a:buFont typeface="Wingdings" pitchFamily="2" charset="2"/>
              <a:buChar char="Ø"/>
            </a:pPr>
            <a:r>
              <a:rPr lang="en-GB" sz="2400" dirty="0" smtClean="0"/>
              <a:t>Adoption of proposed farming systems analysis proposal (RO1) to inform RO2 activities </a:t>
            </a:r>
          </a:p>
          <a:p>
            <a:pPr lvl="2">
              <a:buSzPct val="50000"/>
              <a:buFont typeface="Wingdings" pitchFamily="2" charset="2"/>
              <a:buChar char="Ø"/>
            </a:pPr>
            <a:r>
              <a:rPr lang="en-GB" sz="2000" dirty="0" smtClean="0"/>
              <a:t>functional farm typologies, identification of entry points, ex-ante assessment of technology options, farm typology specific priority setting &amp; planning for integrated systems improvement</a:t>
            </a:r>
          </a:p>
          <a:p>
            <a:pPr>
              <a:buSzPct val="100000"/>
            </a:pPr>
            <a:r>
              <a:rPr lang="en-GB" sz="2400" dirty="0" smtClean="0"/>
              <a:t>April – May: Revision of draft work plans for 2013, development of a set of regional research hypotheses</a:t>
            </a:r>
          </a:p>
          <a:p>
            <a:pPr>
              <a:buSzPct val="100000"/>
            </a:pPr>
            <a:r>
              <a:rPr lang="en-GB" sz="2400" dirty="0" smtClean="0"/>
              <a:t>June- December: Implementation of field activities</a:t>
            </a:r>
          </a:p>
          <a:p>
            <a:pPr>
              <a:buSzPct val="100000"/>
            </a:pPr>
            <a:r>
              <a:rPr lang="en-GB" sz="2400" dirty="0" smtClean="0"/>
              <a:t>Branding guidelines for coherent identity across all projects and increased visibility </a:t>
            </a:r>
            <a:r>
              <a:rPr lang="en-GB" sz="1800" dirty="0" smtClean="0"/>
              <a:t>http://africa-rising.wikispaces.com/comms_tools</a:t>
            </a:r>
            <a:r>
              <a:rPr lang="en-GB" sz="2400" dirty="0" smtClean="0"/>
              <a:t/>
            </a:r>
            <a:br>
              <a:rPr lang="en-GB" sz="2400" dirty="0" smtClean="0"/>
            </a:br>
            <a:endParaRPr lang="en-GB" sz="2400" dirty="0" smtClean="0"/>
          </a:p>
          <a:p>
            <a:pPr lvl="2">
              <a:buSzPct val="50000"/>
              <a:buFont typeface="Wingdings" pitchFamily="2" charset="2"/>
              <a:buChar char="Ø"/>
            </a:pPr>
            <a:endParaRPr lang="en-GB" sz="2000" dirty="0" smtClean="0"/>
          </a:p>
          <a:p>
            <a:pPr lvl="2">
              <a:buSzPct val="50000"/>
              <a:buFont typeface="Wingdings" pitchFamily="2" charset="2"/>
              <a:buChar char="Ø"/>
            </a:pPr>
            <a:endParaRPr lang="en-GB" sz="2000" dirty="0" smtClean="0"/>
          </a:p>
          <a:p>
            <a:pPr>
              <a:buSzPct val="100000"/>
            </a:pPr>
            <a:endParaRPr lang="en-US" dirty="0" smtClean="0"/>
          </a:p>
          <a:p>
            <a:pPr>
              <a:buSzPct val="50000"/>
            </a:pPr>
            <a:endParaRPr lang="en-GB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838200"/>
            <a:ext cx="7620000" cy="609600"/>
          </a:xfrm>
        </p:spPr>
        <p:txBody>
          <a:bodyPr/>
          <a:lstStyle/>
          <a:p>
            <a:r>
              <a:rPr lang="en-GB" dirty="0" smtClean="0"/>
              <a:t>						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143000" y="990600"/>
            <a:ext cx="7772400" cy="685800"/>
          </a:xfrm>
        </p:spPr>
        <p:txBody>
          <a:bodyPr/>
          <a:lstStyle/>
          <a:p>
            <a:r>
              <a:rPr lang="en-US" sz="3200" dirty="0" smtClean="0"/>
              <a:t>                                 WA: Where we work</a:t>
            </a:r>
            <a:endParaRPr lang="en-US" sz="32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981070864"/>
              </p:ext>
            </p:extLst>
          </p:nvPr>
        </p:nvGraphicFramePr>
        <p:xfrm>
          <a:off x="76200" y="1600200"/>
          <a:ext cx="9067800" cy="442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2600"/>
                <a:gridCol w="2844800"/>
                <a:gridCol w="3200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Research site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Research team leader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Partner</a:t>
                      </a:r>
                      <a:r>
                        <a:rPr lang="en-US" baseline="0" dirty="0" smtClean="0"/>
                        <a:t> Institution</a:t>
                      </a:r>
                      <a:endParaRPr lang="en-US" dirty="0"/>
                    </a:p>
                  </a:txBody>
                  <a:tcPr/>
                </a:tc>
              </a:tr>
              <a:tr h="543560">
                <a:tc>
                  <a:txBody>
                    <a:bodyPr/>
                    <a:lstStyle/>
                    <a:p>
                      <a:r>
                        <a:rPr lang="en-US" dirty="0" smtClean="0"/>
                        <a:t>Northern Region (Ghana)</a:t>
                      </a:r>
                      <a:endParaRPr lang="en-US" dirty="0"/>
                    </a:p>
                  </a:txBody>
                  <a:tcPr>
                    <a:solidFill>
                      <a:srgbClr val="F9D8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IITA</a:t>
                      </a:r>
                      <a:endParaRPr lang="en-US" dirty="0"/>
                    </a:p>
                  </a:txBody>
                  <a:tcPr>
                    <a:solidFill>
                      <a:srgbClr val="F9D8CC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0" dirty="0" smtClean="0"/>
                        <a:t>CIAT</a:t>
                      </a:r>
                      <a:r>
                        <a:rPr lang="en-GB" sz="1800" dirty="0" smtClean="0"/>
                        <a:t>, ILRI, IWMI, ICRISAT, </a:t>
                      </a:r>
                      <a:r>
                        <a:rPr lang="en-GB" sz="1800" baseline="0" dirty="0" smtClean="0"/>
                        <a:t>AVRDC, SRI, FRI, UDS, CRI, SARI, KNUST, </a:t>
                      </a:r>
                      <a:r>
                        <a:rPr lang="en-GB" sz="1800" dirty="0" smtClean="0"/>
                        <a:t>ARI, UG, INSTI, WRI, ACDEP, GLDB, GUIFFA, NORGFA,</a:t>
                      </a:r>
                      <a:r>
                        <a:rPr lang="en-GB" sz="1800" baseline="0" dirty="0" smtClean="0"/>
                        <a:t> PSC, SEEDPAG, </a:t>
                      </a:r>
                      <a:r>
                        <a:rPr lang="en-GB" sz="1800" dirty="0" smtClean="0"/>
                        <a:t>HF, </a:t>
                      </a:r>
                      <a:r>
                        <a:rPr lang="en-GB" sz="1800" dirty="0" err="1" smtClean="0"/>
                        <a:t>MoFA</a:t>
                      </a:r>
                      <a:r>
                        <a:rPr lang="en-GB" sz="1800" dirty="0" smtClean="0"/>
                        <a:t>, </a:t>
                      </a:r>
                      <a:r>
                        <a:rPr lang="en-GB" sz="1800" dirty="0" err="1" smtClean="0"/>
                        <a:t>MoH</a:t>
                      </a:r>
                      <a:r>
                        <a:rPr lang="en-GB" sz="1800" dirty="0" smtClean="0"/>
                        <a:t>,</a:t>
                      </a:r>
                      <a:r>
                        <a:rPr lang="en-GB" sz="1800" baseline="0" dirty="0" smtClean="0"/>
                        <a:t> WIAD, ADVANCE</a:t>
                      </a:r>
                      <a:endParaRPr lang="en-US" dirty="0"/>
                    </a:p>
                  </a:txBody>
                  <a:tcPr>
                    <a:solidFill>
                      <a:srgbClr val="F9D8CC"/>
                    </a:solidFill>
                  </a:tcPr>
                </a:tc>
              </a:tr>
              <a:tr h="629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Upper East</a:t>
                      </a:r>
                      <a:r>
                        <a:rPr lang="en-US" sz="1800" baseline="0" dirty="0" smtClean="0"/>
                        <a:t> Region (Ghana)</a:t>
                      </a:r>
                      <a:endParaRPr lang="en-US" sz="1800" dirty="0" smtClean="0"/>
                    </a:p>
                    <a:p>
                      <a:endParaRPr lang="en-US" dirty="0"/>
                    </a:p>
                  </a:txBody>
                  <a:tcPr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IITA</a:t>
                      </a:r>
                      <a:endParaRPr lang="en-US" dirty="0"/>
                    </a:p>
                  </a:txBody>
                  <a:tcPr>
                    <a:solidFill>
                      <a:srgbClr val="FCECE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en-US" dirty="0" smtClean="0"/>
                        <a:t>Upper West</a:t>
                      </a:r>
                      <a:r>
                        <a:rPr lang="en-US" baseline="0" dirty="0" smtClean="0"/>
                        <a:t> Region (Ghana)</a:t>
                      </a:r>
                      <a:endParaRPr lang="en-US" dirty="0"/>
                    </a:p>
                  </a:txBody>
                  <a:tcPr>
                    <a:solidFill>
                      <a:srgbClr val="F9D8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IITA</a:t>
                      </a:r>
                      <a:endParaRPr lang="en-US" dirty="0"/>
                    </a:p>
                  </a:txBody>
                  <a:tcPr>
                    <a:solidFill>
                      <a:srgbClr val="F9D8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04648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Sikasso</a:t>
                      </a:r>
                      <a:r>
                        <a:rPr lang="en-US" dirty="0" smtClean="0"/>
                        <a:t> Region (Mali)</a:t>
                      </a:r>
                      <a:endParaRPr lang="en-US" dirty="0"/>
                    </a:p>
                  </a:txBody>
                  <a:tcPr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ICRISAT</a:t>
                      </a:r>
                      <a:endParaRPr lang="en-US" dirty="0"/>
                    </a:p>
                  </a:txBody>
                  <a:tcPr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AVRDC, ICRAF, ILRI, AMASSA,</a:t>
                      </a:r>
                      <a:r>
                        <a:rPr lang="en-GB" sz="1800" baseline="0" dirty="0" smtClean="0"/>
                        <a:t> MOBIOM, AMEDD, IER, CMDT, UPTCK</a:t>
                      </a:r>
                      <a:endParaRPr lang="en-US" dirty="0"/>
                    </a:p>
                  </a:txBody>
                  <a:tcPr>
                    <a:solidFill>
                      <a:srgbClr val="FCECE7"/>
                    </a:solidFill>
                  </a:tcPr>
                </a:tc>
              </a:tr>
              <a:tr h="11125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Cross-cutting:</a:t>
                      </a:r>
                    </a:p>
                    <a:p>
                      <a:r>
                        <a:rPr lang="en-US" sz="1800" dirty="0" smtClean="0"/>
                        <a:t>M&amp;E</a:t>
                      </a:r>
                    </a:p>
                    <a:p>
                      <a:r>
                        <a:rPr lang="en-US" sz="1800" dirty="0" smtClean="0"/>
                        <a:t>Farming Systems Analysis</a:t>
                      </a:r>
                    </a:p>
                    <a:p>
                      <a:endParaRPr lang="en-US" dirty="0"/>
                    </a:p>
                  </a:txBody>
                  <a:tcPr>
                    <a:solidFill>
                      <a:srgbClr val="F9D8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 smtClean="0"/>
                    </a:p>
                    <a:p>
                      <a:r>
                        <a:rPr lang="en-US" sz="1800" dirty="0" smtClean="0"/>
                        <a:t>IFPRI</a:t>
                      </a:r>
                    </a:p>
                    <a:p>
                      <a:r>
                        <a:rPr lang="en-US" sz="1800" dirty="0" err="1" smtClean="0"/>
                        <a:t>Wageningen</a:t>
                      </a:r>
                      <a:r>
                        <a:rPr lang="en-US" sz="1800" dirty="0" smtClean="0"/>
                        <a:t> University</a:t>
                      </a:r>
                    </a:p>
                    <a:p>
                      <a:endParaRPr lang="en-US" dirty="0"/>
                    </a:p>
                  </a:txBody>
                  <a:tcPr>
                    <a:solidFill>
                      <a:srgbClr val="F9D8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IITA, ICRISAT</a:t>
                      </a:r>
                      <a:endParaRPr lang="en-US" dirty="0"/>
                    </a:p>
                  </a:txBody>
                  <a:tcPr>
                    <a:solidFill>
                      <a:srgbClr val="F9D8C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6182025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AfricaRISING_presentation_template_Global</Template>
  <TotalTime>1899</TotalTime>
  <Words>1057</Words>
  <Application>Microsoft Office PowerPoint</Application>
  <PresentationFormat>On-screen Show (4:3)</PresentationFormat>
  <Paragraphs>177</Paragraphs>
  <Slides>17</Slides>
  <Notes>3</Notes>
  <HiddenSlides>2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AfricaRISING_presentation_template_Global</vt:lpstr>
      <vt:lpstr>Custom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Sub-agreements in 2013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>IITA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izeledon</dc:creator>
  <cp:lastModifiedBy>IZeledon</cp:lastModifiedBy>
  <cp:revision>154</cp:revision>
  <cp:lastPrinted>2011-10-06T11:45:23Z</cp:lastPrinted>
  <dcterms:created xsi:type="dcterms:W3CDTF">2014-01-24T14:42:09Z</dcterms:created>
  <dcterms:modified xsi:type="dcterms:W3CDTF">2014-02-03T07:24:33Z</dcterms:modified>
</cp:coreProperties>
</file>